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06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9" r:id="rId3"/>
    <p:sldId id="323" r:id="rId4"/>
    <p:sldId id="325" r:id="rId5"/>
    <p:sldId id="272" r:id="rId6"/>
    <p:sldId id="313" r:id="rId7"/>
    <p:sldId id="314" r:id="rId8"/>
    <p:sldId id="326" r:id="rId9"/>
    <p:sldId id="327" r:id="rId10"/>
    <p:sldId id="328" r:id="rId11"/>
    <p:sldId id="330" r:id="rId12"/>
    <p:sldId id="329" r:id="rId13"/>
    <p:sldId id="331" r:id="rId14"/>
    <p:sldId id="332" r:id="rId15"/>
    <p:sldId id="333" r:id="rId16"/>
    <p:sldId id="267" r:id="rId17"/>
    <p:sldId id="273" r:id="rId18"/>
    <p:sldId id="274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2" r:id="rId27"/>
    <p:sldId id="341" r:id="rId28"/>
    <p:sldId id="343" r:id="rId29"/>
    <p:sldId id="277" r:id="rId30"/>
    <p:sldId id="278" r:id="rId31"/>
    <p:sldId id="280" r:id="rId32"/>
    <p:sldId id="281" r:id="rId33"/>
    <p:sldId id="282" r:id="rId34"/>
    <p:sldId id="345" r:id="rId35"/>
    <p:sldId id="283" r:id="rId36"/>
    <p:sldId id="284" r:id="rId37"/>
    <p:sldId id="344" r:id="rId38"/>
    <p:sldId id="270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714" autoAdjust="0"/>
  </p:normalViewPr>
  <p:slideViewPr>
    <p:cSldViewPr snapToGrid="0" snapToObjects="1">
      <p:cViewPr varScale="1">
        <p:scale>
          <a:sx n="98" d="100"/>
          <a:sy n="98" d="100"/>
        </p:scale>
        <p:origin x="-14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753212-EB79-0347-B105-FFBB4A7A38E0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A587BE-3F2A-F44B-AC38-1167BA520AD3}">
      <dgm:prSet phldrT="[Text]" custT="1"/>
      <dgm:spPr/>
      <dgm:t>
        <a:bodyPr/>
        <a:lstStyle/>
        <a:p>
          <a:r>
            <a:rPr lang="en-US" sz="1100" dirty="0" smtClean="0"/>
            <a:t>1</a:t>
          </a:r>
        </a:p>
        <a:p>
          <a:r>
            <a:rPr lang="en-US" sz="1100" dirty="0" smtClean="0"/>
            <a:t>No Awareness</a:t>
          </a:r>
          <a:endParaRPr lang="en-US" sz="1100" dirty="0"/>
        </a:p>
      </dgm:t>
    </dgm:pt>
    <dgm:pt modelId="{A4BAA37F-FEC1-E04E-A651-D9C3AFA66858}" type="parTrans" cxnId="{BE57473D-705E-C14A-AA3C-39461F4A1246}">
      <dgm:prSet/>
      <dgm:spPr/>
      <dgm:t>
        <a:bodyPr/>
        <a:lstStyle/>
        <a:p>
          <a:endParaRPr lang="en-US"/>
        </a:p>
      </dgm:t>
    </dgm:pt>
    <dgm:pt modelId="{4796C587-1596-8243-89C9-EB0B99C8F9FE}" type="sibTrans" cxnId="{BE57473D-705E-C14A-AA3C-39461F4A1246}">
      <dgm:prSet/>
      <dgm:spPr/>
      <dgm:t>
        <a:bodyPr/>
        <a:lstStyle/>
        <a:p>
          <a:endParaRPr lang="en-US"/>
        </a:p>
      </dgm:t>
    </dgm:pt>
    <dgm:pt modelId="{68E28193-EFA6-CF4F-ABD3-BBFF2A7E3497}">
      <dgm:prSet phldrT="[Text]" custT="1"/>
      <dgm:spPr/>
      <dgm:t>
        <a:bodyPr/>
        <a:lstStyle/>
        <a:p>
          <a:r>
            <a:rPr lang="en-US" sz="1100" dirty="0" smtClean="0"/>
            <a:t>2</a:t>
          </a:r>
        </a:p>
        <a:p>
          <a:r>
            <a:rPr lang="en-US" sz="1100" dirty="0" smtClean="0"/>
            <a:t>Denial/Resistance</a:t>
          </a:r>
          <a:endParaRPr lang="en-US" sz="1100" dirty="0"/>
        </a:p>
      </dgm:t>
    </dgm:pt>
    <dgm:pt modelId="{DBF7B532-E594-1B40-8E23-AC0935DDA59B}" type="parTrans" cxnId="{4126C00F-5D5E-4645-9EB0-FDEFB6916A5C}">
      <dgm:prSet/>
      <dgm:spPr/>
      <dgm:t>
        <a:bodyPr/>
        <a:lstStyle/>
        <a:p>
          <a:endParaRPr lang="en-US"/>
        </a:p>
      </dgm:t>
    </dgm:pt>
    <dgm:pt modelId="{444302EB-CB5A-0945-B234-AAD03119A85D}" type="sibTrans" cxnId="{4126C00F-5D5E-4645-9EB0-FDEFB6916A5C}">
      <dgm:prSet/>
      <dgm:spPr/>
      <dgm:t>
        <a:bodyPr/>
        <a:lstStyle/>
        <a:p>
          <a:endParaRPr lang="en-US"/>
        </a:p>
      </dgm:t>
    </dgm:pt>
    <dgm:pt modelId="{43A11A02-07AA-7544-B7CB-FB93DA9E4F81}">
      <dgm:prSet phldrT="[Text]" custT="1"/>
      <dgm:spPr/>
      <dgm:t>
        <a:bodyPr/>
        <a:lstStyle/>
        <a:p>
          <a:r>
            <a:rPr lang="en-US" sz="1100" dirty="0" smtClean="0"/>
            <a:t>3</a:t>
          </a:r>
        </a:p>
        <a:p>
          <a:r>
            <a:rPr lang="en-US" sz="1100" dirty="0" smtClean="0"/>
            <a:t>Vague Awareness</a:t>
          </a:r>
          <a:endParaRPr lang="en-US" sz="1100" dirty="0"/>
        </a:p>
      </dgm:t>
    </dgm:pt>
    <dgm:pt modelId="{53D8784B-9563-9847-9123-1AF45C346C34}" type="parTrans" cxnId="{9E94FC8A-96C7-7845-81FE-DDD0E773D7A7}">
      <dgm:prSet/>
      <dgm:spPr/>
      <dgm:t>
        <a:bodyPr/>
        <a:lstStyle/>
        <a:p>
          <a:endParaRPr lang="en-US"/>
        </a:p>
      </dgm:t>
    </dgm:pt>
    <dgm:pt modelId="{6CA8CD38-5DA7-7341-910D-1C7966AD4A06}" type="sibTrans" cxnId="{9E94FC8A-96C7-7845-81FE-DDD0E773D7A7}">
      <dgm:prSet/>
      <dgm:spPr/>
      <dgm:t>
        <a:bodyPr/>
        <a:lstStyle/>
        <a:p>
          <a:endParaRPr lang="en-US"/>
        </a:p>
      </dgm:t>
    </dgm:pt>
    <dgm:pt modelId="{FE2368D2-6327-5145-A0D3-E58EE8F1F0BB}">
      <dgm:prSet custT="1"/>
      <dgm:spPr/>
      <dgm:t>
        <a:bodyPr/>
        <a:lstStyle/>
        <a:p>
          <a:r>
            <a:rPr lang="en-US" sz="1200" dirty="0" smtClean="0"/>
            <a:t>5</a:t>
          </a:r>
        </a:p>
        <a:p>
          <a:r>
            <a:rPr lang="en-US" sz="1200" dirty="0" smtClean="0"/>
            <a:t>Pre-</a:t>
          </a:r>
          <a:r>
            <a:rPr lang="en-US" sz="1200" dirty="0" err="1" smtClean="0"/>
            <a:t>paration</a:t>
          </a:r>
          <a:endParaRPr lang="en-US" sz="1200" dirty="0"/>
        </a:p>
      </dgm:t>
    </dgm:pt>
    <dgm:pt modelId="{801B3891-BE45-E74D-AE9F-F4FFC82059D3}" type="parTrans" cxnId="{18AA1813-D2AA-F841-B89E-9B3983F73B1E}">
      <dgm:prSet/>
      <dgm:spPr/>
      <dgm:t>
        <a:bodyPr/>
        <a:lstStyle/>
        <a:p>
          <a:endParaRPr lang="en-US"/>
        </a:p>
      </dgm:t>
    </dgm:pt>
    <dgm:pt modelId="{48B49E5B-933A-5146-BB31-5DC824E89F97}" type="sibTrans" cxnId="{18AA1813-D2AA-F841-B89E-9B3983F73B1E}">
      <dgm:prSet/>
      <dgm:spPr/>
      <dgm:t>
        <a:bodyPr/>
        <a:lstStyle/>
        <a:p>
          <a:endParaRPr lang="en-US"/>
        </a:p>
      </dgm:t>
    </dgm:pt>
    <dgm:pt modelId="{110F2A9C-8022-2045-897A-BE17ABE61870}">
      <dgm:prSet custT="1"/>
      <dgm:spPr/>
      <dgm:t>
        <a:bodyPr/>
        <a:lstStyle/>
        <a:p>
          <a:r>
            <a:rPr lang="en-US" sz="1200" dirty="0" smtClean="0"/>
            <a:t>6</a:t>
          </a:r>
        </a:p>
        <a:p>
          <a:r>
            <a:rPr lang="en-US" sz="1200" dirty="0" smtClean="0"/>
            <a:t>Initiation</a:t>
          </a:r>
          <a:endParaRPr lang="en-US" sz="1200" dirty="0"/>
        </a:p>
      </dgm:t>
    </dgm:pt>
    <dgm:pt modelId="{EFC07CA3-90F0-A944-BD3C-11BFF233EC95}" type="parTrans" cxnId="{64E02895-332F-434F-B0F5-994E3F97260C}">
      <dgm:prSet/>
      <dgm:spPr/>
      <dgm:t>
        <a:bodyPr/>
        <a:lstStyle/>
        <a:p>
          <a:endParaRPr lang="en-US"/>
        </a:p>
      </dgm:t>
    </dgm:pt>
    <dgm:pt modelId="{3EC3437E-4843-884B-AED0-53DCACAE0319}" type="sibTrans" cxnId="{64E02895-332F-434F-B0F5-994E3F97260C}">
      <dgm:prSet/>
      <dgm:spPr/>
      <dgm:t>
        <a:bodyPr/>
        <a:lstStyle/>
        <a:p>
          <a:endParaRPr lang="en-US"/>
        </a:p>
      </dgm:t>
    </dgm:pt>
    <dgm:pt modelId="{1D58CF4E-D160-F94D-AE2D-A29E009F70C8}">
      <dgm:prSet/>
      <dgm:spPr/>
      <dgm:t>
        <a:bodyPr/>
        <a:lstStyle/>
        <a:p>
          <a:r>
            <a:rPr lang="en-US" dirty="0" smtClean="0"/>
            <a:t>9</a:t>
          </a:r>
        </a:p>
        <a:p>
          <a:r>
            <a:rPr lang="en-US" dirty="0" smtClean="0"/>
            <a:t>High level of community ownership</a:t>
          </a:r>
        </a:p>
        <a:p>
          <a:endParaRPr lang="en-US" dirty="0"/>
        </a:p>
      </dgm:t>
    </dgm:pt>
    <dgm:pt modelId="{26290FC3-05BB-834C-A594-12B4D4A47980}" type="parTrans" cxnId="{6AF3CCFE-9C16-7448-B5B0-65ECD1EE9762}">
      <dgm:prSet/>
      <dgm:spPr/>
      <dgm:t>
        <a:bodyPr/>
        <a:lstStyle/>
        <a:p>
          <a:endParaRPr lang="en-US"/>
        </a:p>
      </dgm:t>
    </dgm:pt>
    <dgm:pt modelId="{54FB015E-8598-5242-B972-65A24FE75779}" type="sibTrans" cxnId="{6AF3CCFE-9C16-7448-B5B0-65ECD1EE9762}">
      <dgm:prSet/>
      <dgm:spPr/>
      <dgm:t>
        <a:bodyPr/>
        <a:lstStyle/>
        <a:p>
          <a:endParaRPr lang="en-US"/>
        </a:p>
      </dgm:t>
    </dgm:pt>
    <dgm:pt modelId="{A38E085B-F4C0-DB48-A5AC-CA21F6E1AD0D}">
      <dgm:prSet custT="1"/>
      <dgm:spPr/>
      <dgm:t>
        <a:bodyPr/>
        <a:lstStyle/>
        <a:p>
          <a:r>
            <a:rPr lang="en-US" sz="1200" dirty="0" smtClean="0"/>
            <a:t>7</a:t>
          </a:r>
        </a:p>
        <a:p>
          <a:r>
            <a:rPr lang="en-US" sz="1200" dirty="0" err="1" smtClean="0"/>
            <a:t>Stabiliz-ation</a:t>
          </a:r>
          <a:endParaRPr lang="en-US" sz="1200" dirty="0"/>
        </a:p>
      </dgm:t>
    </dgm:pt>
    <dgm:pt modelId="{A8B29F2E-F305-D841-8302-C1B598FBFC71}" type="parTrans" cxnId="{71263CA7-6B02-6E4B-BBF0-DD60154AE190}">
      <dgm:prSet/>
      <dgm:spPr/>
      <dgm:t>
        <a:bodyPr/>
        <a:lstStyle/>
        <a:p>
          <a:endParaRPr lang="en-US"/>
        </a:p>
      </dgm:t>
    </dgm:pt>
    <dgm:pt modelId="{FEA67890-6FDF-3241-9C0F-77527A37508C}" type="sibTrans" cxnId="{71263CA7-6B02-6E4B-BBF0-DD60154AE190}">
      <dgm:prSet/>
      <dgm:spPr/>
      <dgm:t>
        <a:bodyPr/>
        <a:lstStyle/>
        <a:p>
          <a:endParaRPr lang="en-US"/>
        </a:p>
      </dgm:t>
    </dgm:pt>
    <dgm:pt modelId="{19535C52-4A68-DE45-8F39-04EDC3EA870F}">
      <dgm:prSet custT="1"/>
      <dgm:spPr/>
      <dgm:t>
        <a:bodyPr/>
        <a:lstStyle/>
        <a:p>
          <a:r>
            <a:rPr lang="en-US" sz="1200" dirty="0" smtClean="0"/>
            <a:t>8</a:t>
          </a:r>
        </a:p>
        <a:p>
          <a:r>
            <a:rPr lang="en-US" sz="1200" dirty="0" smtClean="0"/>
            <a:t>Confirm-</a:t>
          </a:r>
          <a:r>
            <a:rPr lang="en-US" sz="1200" dirty="0" err="1" smtClean="0"/>
            <a:t>ation</a:t>
          </a:r>
          <a:r>
            <a:rPr lang="en-US" sz="1200" dirty="0" smtClean="0"/>
            <a:t>/</a:t>
          </a:r>
        </a:p>
        <a:p>
          <a:r>
            <a:rPr lang="en-US" sz="1200" dirty="0" smtClean="0"/>
            <a:t>Expansion</a:t>
          </a:r>
          <a:endParaRPr lang="en-US" sz="1200" dirty="0"/>
        </a:p>
      </dgm:t>
    </dgm:pt>
    <dgm:pt modelId="{F7FB13A9-9912-A442-AB33-682DC2091E47}" type="parTrans" cxnId="{45C2D0BB-EB7D-6F46-B199-A2E2722B9290}">
      <dgm:prSet/>
      <dgm:spPr/>
      <dgm:t>
        <a:bodyPr/>
        <a:lstStyle/>
        <a:p>
          <a:endParaRPr lang="en-US"/>
        </a:p>
      </dgm:t>
    </dgm:pt>
    <dgm:pt modelId="{F2ABF215-3F29-7D46-9403-0E7955FD4B73}" type="sibTrans" cxnId="{45C2D0BB-EB7D-6F46-B199-A2E2722B9290}">
      <dgm:prSet/>
      <dgm:spPr/>
      <dgm:t>
        <a:bodyPr/>
        <a:lstStyle/>
        <a:p>
          <a:endParaRPr lang="en-US"/>
        </a:p>
      </dgm:t>
    </dgm:pt>
    <dgm:pt modelId="{E52E9C48-CF9D-C740-A158-43C36B5C4FC3}">
      <dgm:prSet custT="1"/>
      <dgm:spPr/>
      <dgm:t>
        <a:bodyPr/>
        <a:lstStyle/>
        <a:p>
          <a:r>
            <a:rPr lang="en-US" sz="1100" dirty="0" smtClean="0"/>
            <a:t>4</a:t>
          </a:r>
        </a:p>
        <a:p>
          <a:r>
            <a:rPr lang="en-US" sz="1200" dirty="0" smtClean="0"/>
            <a:t>Pre-planning</a:t>
          </a:r>
          <a:endParaRPr lang="en-US" sz="1200" dirty="0"/>
        </a:p>
      </dgm:t>
    </dgm:pt>
    <dgm:pt modelId="{10047D7A-A6C8-E347-A6B8-39A258C7E45E}" type="parTrans" cxnId="{9DBAFA40-268C-CA45-B9D4-E951142A34DA}">
      <dgm:prSet/>
      <dgm:spPr/>
      <dgm:t>
        <a:bodyPr/>
        <a:lstStyle/>
        <a:p>
          <a:endParaRPr lang="en-US"/>
        </a:p>
      </dgm:t>
    </dgm:pt>
    <dgm:pt modelId="{2B6C6CDF-817C-2246-950B-A59DE631E6C5}" type="sibTrans" cxnId="{9DBAFA40-268C-CA45-B9D4-E951142A34DA}">
      <dgm:prSet/>
      <dgm:spPr/>
      <dgm:t>
        <a:bodyPr/>
        <a:lstStyle/>
        <a:p>
          <a:endParaRPr lang="en-US"/>
        </a:p>
      </dgm:t>
    </dgm:pt>
    <dgm:pt modelId="{D561DAEA-EE74-1D45-8C08-486C132695C7}" type="pres">
      <dgm:prSet presAssocID="{D7753212-EB79-0347-B105-FFBB4A7A38E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4CEF59-B640-EF41-93A3-E87EA202C145}" type="pres">
      <dgm:prSet presAssocID="{D7753212-EB79-0347-B105-FFBB4A7A38E0}" presName="arrow" presStyleLbl="bgShp" presStyleIdx="0" presStyleCnt="1"/>
      <dgm:spPr/>
    </dgm:pt>
    <dgm:pt modelId="{782C3170-DE62-4A43-8958-B970948F84DA}" type="pres">
      <dgm:prSet presAssocID="{D7753212-EB79-0347-B105-FFBB4A7A38E0}" presName="linearProcess" presStyleCnt="0"/>
      <dgm:spPr/>
    </dgm:pt>
    <dgm:pt modelId="{6E5F2525-1750-B04B-BB82-143E3803921F}" type="pres">
      <dgm:prSet presAssocID="{44A587BE-3F2A-F44B-AC38-1167BA520AD3}" presName="tex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EFEA1-E043-8F44-AD58-9BCDC929F7CC}" type="pres">
      <dgm:prSet presAssocID="{4796C587-1596-8243-89C9-EB0B99C8F9FE}" presName="sibTrans" presStyleCnt="0"/>
      <dgm:spPr/>
    </dgm:pt>
    <dgm:pt modelId="{AF014420-C01F-BA4B-B015-BE1002F502D3}" type="pres">
      <dgm:prSet presAssocID="{68E28193-EFA6-CF4F-ABD3-BBFF2A7E3497}" presName="text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9428E-34F5-954C-8BA5-40C2D7993BEF}" type="pres">
      <dgm:prSet presAssocID="{444302EB-CB5A-0945-B234-AAD03119A85D}" presName="sibTrans" presStyleCnt="0"/>
      <dgm:spPr/>
    </dgm:pt>
    <dgm:pt modelId="{CC9D0D8D-B313-7441-BEC1-771D2E0A717B}" type="pres">
      <dgm:prSet presAssocID="{43A11A02-07AA-7544-B7CB-FB93DA9E4F81}" presName="text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4602A-B228-6A4E-8285-BACC754EFC7F}" type="pres">
      <dgm:prSet presAssocID="{6CA8CD38-5DA7-7341-910D-1C7966AD4A06}" presName="sibTrans" presStyleCnt="0"/>
      <dgm:spPr/>
    </dgm:pt>
    <dgm:pt modelId="{C2C900D9-DE68-D840-B810-72D250F74266}" type="pres">
      <dgm:prSet presAssocID="{E52E9C48-CF9D-C740-A158-43C36B5C4FC3}" presName="text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18EED-FEBB-9844-B97A-1D730E2DC955}" type="pres">
      <dgm:prSet presAssocID="{2B6C6CDF-817C-2246-950B-A59DE631E6C5}" presName="sibTrans" presStyleCnt="0"/>
      <dgm:spPr/>
    </dgm:pt>
    <dgm:pt modelId="{3365065C-FE91-6A4F-A34A-060740890582}" type="pres">
      <dgm:prSet presAssocID="{FE2368D2-6327-5145-A0D3-E58EE8F1F0BB}" presName="text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62EB7-53FE-7A42-A175-7DED9DE63307}" type="pres">
      <dgm:prSet presAssocID="{48B49E5B-933A-5146-BB31-5DC824E89F97}" presName="sibTrans" presStyleCnt="0"/>
      <dgm:spPr/>
    </dgm:pt>
    <dgm:pt modelId="{7837B31C-5F3D-C44C-A158-5EA71F1110FB}" type="pres">
      <dgm:prSet presAssocID="{110F2A9C-8022-2045-897A-BE17ABE61870}" presName="text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A0CF1-5591-F547-BFF5-AABC1458A7A8}" type="pres">
      <dgm:prSet presAssocID="{3EC3437E-4843-884B-AED0-53DCACAE0319}" presName="sibTrans" presStyleCnt="0"/>
      <dgm:spPr/>
    </dgm:pt>
    <dgm:pt modelId="{E9175E85-A845-7146-A971-6B2222355508}" type="pres">
      <dgm:prSet presAssocID="{A38E085B-F4C0-DB48-A5AC-CA21F6E1AD0D}" presName="text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8BD64-1D6D-CE44-B5C3-A90A5CFE0BEA}" type="pres">
      <dgm:prSet presAssocID="{FEA67890-6FDF-3241-9C0F-77527A37508C}" presName="sibTrans" presStyleCnt="0"/>
      <dgm:spPr/>
    </dgm:pt>
    <dgm:pt modelId="{993340A6-E844-D843-8EDF-308CF8DD8E68}" type="pres">
      <dgm:prSet presAssocID="{19535C52-4A68-DE45-8F39-04EDC3EA870F}" presName="text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F8FD6-BB36-BB46-9DBC-4E6107320331}" type="pres">
      <dgm:prSet presAssocID="{F2ABF215-3F29-7D46-9403-0E7955FD4B73}" presName="sibTrans" presStyleCnt="0"/>
      <dgm:spPr/>
    </dgm:pt>
    <dgm:pt modelId="{30EA0A46-C12F-C945-AD84-E7C723CD66A6}" type="pres">
      <dgm:prSet presAssocID="{1D58CF4E-D160-F94D-AE2D-A29E009F70C8}" presName="text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E336EF-1731-B546-9E42-DFFCD65D197A}" type="presOf" srcId="{19535C52-4A68-DE45-8F39-04EDC3EA870F}" destId="{993340A6-E844-D843-8EDF-308CF8DD8E68}" srcOrd="0" destOrd="0" presId="urn:microsoft.com/office/officeart/2005/8/layout/hProcess9"/>
    <dgm:cxn modelId="{9FD98C5A-07C6-3A45-A37D-CA7E30F2E9C3}" type="presOf" srcId="{E52E9C48-CF9D-C740-A158-43C36B5C4FC3}" destId="{C2C900D9-DE68-D840-B810-72D250F74266}" srcOrd="0" destOrd="0" presId="urn:microsoft.com/office/officeart/2005/8/layout/hProcess9"/>
    <dgm:cxn modelId="{78442C8C-40BF-5E4F-A1FC-BA5719EA5DB5}" type="presOf" srcId="{A38E085B-F4C0-DB48-A5AC-CA21F6E1AD0D}" destId="{E9175E85-A845-7146-A971-6B2222355508}" srcOrd="0" destOrd="0" presId="urn:microsoft.com/office/officeart/2005/8/layout/hProcess9"/>
    <dgm:cxn modelId="{6AF3CCFE-9C16-7448-B5B0-65ECD1EE9762}" srcId="{D7753212-EB79-0347-B105-FFBB4A7A38E0}" destId="{1D58CF4E-D160-F94D-AE2D-A29E009F70C8}" srcOrd="8" destOrd="0" parTransId="{26290FC3-05BB-834C-A594-12B4D4A47980}" sibTransId="{54FB015E-8598-5242-B972-65A24FE75779}"/>
    <dgm:cxn modelId="{92994718-7CEC-D748-B5BE-0F40780F577F}" type="presOf" srcId="{1D58CF4E-D160-F94D-AE2D-A29E009F70C8}" destId="{30EA0A46-C12F-C945-AD84-E7C723CD66A6}" srcOrd="0" destOrd="0" presId="urn:microsoft.com/office/officeart/2005/8/layout/hProcess9"/>
    <dgm:cxn modelId="{6B309424-B96F-DC4D-91CC-D78A1067DBF8}" type="presOf" srcId="{44A587BE-3F2A-F44B-AC38-1167BA520AD3}" destId="{6E5F2525-1750-B04B-BB82-143E3803921F}" srcOrd="0" destOrd="0" presId="urn:microsoft.com/office/officeart/2005/8/layout/hProcess9"/>
    <dgm:cxn modelId="{71263CA7-6B02-6E4B-BBF0-DD60154AE190}" srcId="{D7753212-EB79-0347-B105-FFBB4A7A38E0}" destId="{A38E085B-F4C0-DB48-A5AC-CA21F6E1AD0D}" srcOrd="6" destOrd="0" parTransId="{A8B29F2E-F305-D841-8302-C1B598FBFC71}" sibTransId="{FEA67890-6FDF-3241-9C0F-77527A37508C}"/>
    <dgm:cxn modelId="{18AA1813-D2AA-F841-B89E-9B3983F73B1E}" srcId="{D7753212-EB79-0347-B105-FFBB4A7A38E0}" destId="{FE2368D2-6327-5145-A0D3-E58EE8F1F0BB}" srcOrd="4" destOrd="0" parTransId="{801B3891-BE45-E74D-AE9F-F4FFC82059D3}" sibTransId="{48B49E5B-933A-5146-BB31-5DC824E89F97}"/>
    <dgm:cxn modelId="{57B9E4E2-531A-EC45-ADA8-19AA97134B8B}" type="presOf" srcId="{68E28193-EFA6-CF4F-ABD3-BBFF2A7E3497}" destId="{AF014420-C01F-BA4B-B015-BE1002F502D3}" srcOrd="0" destOrd="0" presId="urn:microsoft.com/office/officeart/2005/8/layout/hProcess9"/>
    <dgm:cxn modelId="{BDF8ABF7-4010-CD43-B4F2-31AB55BEE242}" type="presOf" srcId="{FE2368D2-6327-5145-A0D3-E58EE8F1F0BB}" destId="{3365065C-FE91-6A4F-A34A-060740890582}" srcOrd="0" destOrd="0" presId="urn:microsoft.com/office/officeart/2005/8/layout/hProcess9"/>
    <dgm:cxn modelId="{C29284E6-F6A6-6446-A361-3B24F75934EE}" type="presOf" srcId="{D7753212-EB79-0347-B105-FFBB4A7A38E0}" destId="{D561DAEA-EE74-1D45-8C08-486C132695C7}" srcOrd="0" destOrd="0" presId="urn:microsoft.com/office/officeart/2005/8/layout/hProcess9"/>
    <dgm:cxn modelId="{0A76C474-DED1-F54F-8CDA-357D122B6805}" type="presOf" srcId="{110F2A9C-8022-2045-897A-BE17ABE61870}" destId="{7837B31C-5F3D-C44C-A158-5EA71F1110FB}" srcOrd="0" destOrd="0" presId="urn:microsoft.com/office/officeart/2005/8/layout/hProcess9"/>
    <dgm:cxn modelId="{4CF1EFF0-C5D9-CA43-B7EE-C8ED297BAC6F}" type="presOf" srcId="{43A11A02-07AA-7544-B7CB-FB93DA9E4F81}" destId="{CC9D0D8D-B313-7441-BEC1-771D2E0A717B}" srcOrd="0" destOrd="0" presId="urn:microsoft.com/office/officeart/2005/8/layout/hProcess9"/>
    <dgm:cxn modelId="{64E02895-332F-434F-B0F5-994E3F97260C}" srcId="{D7753212-EB79-0347-B105-FFBB4A7A38E0}" destId="{110F2A9C-8022-2045-897A-BE17ABE61870}" srcOrd="5" destOrd="0" parTransId="{EFC07CA3-90F0-A944-BD3C-11BFF233EC95}" sibTransId="{3EC3437E-4843-884B-AED0-53DCACAE0319}"/>
    <dgm:cxn modelId="{4126C00F-5D5E-4645-9EB0-FDEFB6916A5C}" srcId="{D7753212-EB79-0347-B105-FFBB4A7A38E0}" destId="{68E28193-EFA6-CF4F-ABD3-BBFF2A7E3497}" srcOrd="1" destOrd="0" parTransId="{DBF7B532-E594-1B40-8E23-AC0935DDA59B}" sibTransId="{444302EB-CB5A-0945-B234-AAD03119A85D}"/>
    <dgm:cxn modelId="{BE57473D-705E-C14A-AA3C-39461F4A1246}" srcId="{D7753212-EB79-0347-B105-FFBB4A7A38E0}" destId="{44A587BE-3F2A-F44B-AC38-1167BA520AD3}" srcOrd="0" destOrd="0" parTransId="{A4BAA37F-FEC1-E04E-A651-D9C3AFA66858}" sibTransId="{4796C587-1596-8243-89C9-EB0B99C8F9FE}"/>
    <dgm:cxn modelId="{9E94FC8A-96C7-7845-81FE-DDD0E773D7A7}" srcId="{D7753212-EB79-0347-B105-FFBB4A7A38E0}" destId="{43A11A02-07AA-7544-B7CB-FB93DA9E4F81}" srcOrd="2" destOrd="0" parTransId="{53D8784B-9563-9847-9123-1AF45C346C34}" sibTransId="{6CA8CD38-5DA7-7341-910D-1C7966AD4A06}"/>
    <dgm:cxn modelId="{45C2D0BB-EB7D-6F46-B199-A2E2722B9290}" srcId="{D7753212-EB79-0347-B105-FFBB4A7A38E0}" destId="{19535C52-4A68-DE45-8F39-04EDC3EA870F}" srcOrd="7" destOrd="0" parTransId="{F7FB13A9-9912-A442-AB33-682DC2091E47}" sibTransId="{F2ABF215-3F29-7D46-9403-0E7955FD4B73}"/>
    <dgm:cxn modelId="{9DBAFA40-268C-CA45-B9D4-E951142A34DA}" srcId="{D7753212-EB79-0347-B105-FFBB4A7A38E0}" destId="{E52E9C48-CF9D-C740-A158-43C36B5C4FC3}" srcOrd="3" destOrd="0" parTransId="{10047D7A-A6C8-E347-A6B8-39A258C7E45E}" sibTransId="{2B6C6CDF-817C-2246-950B-A59DE631E6C5}"/>
    <dgm:cxn modelId="{5E3DAB9A-AF1C-8F46-AF6E-71361F9AB1AF}" type="presParOf" srcId="{D561DAEA-EE74-1D45-8C08-486C132695C7}" destId="{FE4CEF59-B640-EF41-93A3-E87EA202C145}" srcOrd="0" destOrd="0" presId="urn:microsoft.com/office/officeart/2005/8/layout/hProcess9"/>
    <dgm:cxn modelId="{754502FD-1A54-A040-A4DF-11A287F57CC5}" type="presParOf" srcId="{D561DAEA-EE74-1D45-8C08-486C132695C7}" destId="{782C3170-DE62-4A43-8958-B970948F84DA}" srcOrd="1" destOrd="0" presId="urn:microsoft.com/office/officeart/2005/8/layout/hProcess9"/>
    <dgm:cxn modelId="{19E36E98-587A-1E4B-A7D7-6BC2508CE6DA}" type="presParOf" srcId="{782C3170-DE62-4A43-8958-B970948F84DA}" destId="{6E5F2525-1750-B04B-BB82-143E3803921F}" srcOrd="0" destOrd="0" presId="urn:microsoft.com/office/officeart/2005/8/layout/hProcess9"/>
    <dgm:cxn modelId="{97825C39-2EC8-B549-AFDF-F44D48A7CE69}" type="presParOf" srcId="{782C3170-DE62-4A43-8958-B970948F84DA}" destId="{A55EFEA1-E043-8F44-AD58-9BCDC929F7CC}" srcOrd="1" destOrd="0" presId="urn:microsoft.com/office/officeart/2005/8/layout/hProcess9"/>
    <dgm:cxn modelId="{48D99DB0-E33F-7141-8E37-929ACB76071C}" type="presParOf" srcId="{782C3170-DE62-4A43-8958-B970948F84DA}" destId="{AF014420-C01F-BA4B-B015-BE1002F502D3}" srcOrd="2" destOrd="0" presId="urn:microsoft.com/office/officeart/2005/8/layout/hProcess9"/>
    <dgm:cxn modelId="{FF3A9504-FA12-2F41-8414-321A20BE4D5A}" type="presParOf" srcId="{782C3170-DE62-4A43-8958-B970948F84DA}" destId="{5499428E-34F5-954C-8BA5-40C2D7993BEF}" srcOrd="3" destOrd="0" presId="urn:microsoft.com/office/officeart/2005/8/layout/hProcess9"/>
    <dgm:cxn modelId="{2209156E-6778-0645-ACEE-81C768F73D2B}" type="presParOf" srcId="{782C3170-DE62-4A43-8958-B970948F84DA}" destId="{CC9D0D8D-B313-7441-BEC1-771D2E0A717B}" srcOrd="4" destOrd="0" presId="urn:microsoft.com/office/officeart/2005/8/layout/hProcess9"/>
    <dgm:cxn modelId="{25C7C844-A8F2-7841-BD69-F9D7C8812904}" type="presParOf" srcId="{782C3170-DE62-4A43-8958-B970948F84DA}" destId="{0904602A-B228-6A4E-8285-BACC754EFC7F}" srcOrd="5" destOrd="0" presId="urn:microsoft.com/office/officeart/2005/8/layout/hProcess9"/>
    <dgm:cxn modelId="{79F36D8C-8683-CB43-A85E-DA4E02CE7467}" type="presParOf" srcId="{782C3170-DE62-4A43-8958-B970948F84DA}" destId="{C2C900D9-DE68-D840-B810-72D250F74266}" srcOrd="6" destOrd="0" presId="urn:microsoft.com/office/officeart/2005/8/layout/hProcess9"/>
    <dgm:cxn modelId="{D79D9238-5F7B-614A-9A35-F466272E555B}" type="presParOf" srcId="{782C3170-DE62-4A43-8958-B970948F84DA}" destId="{85718EED-FEBB-9844-B97A-1D730E2DC955}" srcOrd="7" destOrd="0" presId="urn:microsoft.com/office/officeart/2005/8/layout/hProcess9"/>
    <dgm:cxn modelId="{5683B21E-A78E-B149-A904-F2E1E2BAC80F}" type="presParOf" srcId="{782C3170-DE62-4A43-8958-B970948F84DA}" destId="{3365065C-FE91-6A4F-A34A-060740890582}" srcOrd="8" destOrd="0" presId="urn:microsoft.com/office/officeart/2005/8/layout/hProcess9"/>
    <dgm:cxn modelId="{1C8CC634-A268-BC49-A54B-0069413CAFC9}" type="presParOf" srcId="{782C3170-DE62-4A43-8958-B970948F84DA}" destId="{50662EB7-53FE-7A42-A175-7DED9DE63307}" srcOrd="9" destOrd="0" presId="urn:microsoft.com/office/officeart/2005/8/layout/hProcess9"/>
    <dgm:cxn modelId="{14954D23-4C3B-5D4C-8E8B-48BDC1B1F432}" type="presParOf" srcId="{782C3170-DE62-4A43-8958-B970948F84DA}" destId="{7837B31C-5F3D-C44C-A158-5EA71F1110FB}" srcOrd="10" destOrd="0" presId="urn:microsoft.com/office/officeart/2005/8/layout/hProcess9"/>
    <dgm:cxn modelId="{705A6CAB-E102-2749-8F4C-82B7968DCA72}" type="presParOf" srcId="{782C3170-DE62-4A43-8958-B970948F84DA}" destId="{FC2A0CF1-5591-F547-BFF5-AABC1458A7A8}" srcOrd="11" destOrd="0" presId="urn:microsoft.com/office/officeart/2005/8/layout/hProcess9"/>
    <dgm:cxn modelId="{6A168226-3724-B843-A62D-D6BFADF935F6}" type="presParOf" srcId="{782C3170-DE62-4A43-8958-B970948F84DA}" destId="{E9175E85-A845-7146-A971-6B2222355508}" srcOrd="12" destOrd="0" presId="urn:microsoft.com/office/officeart/2005/8/layout/hProcess9"/>
    <dgm:cxn modelId="{D7AEA3F3-854F-0143-8EAA-E1507B0857E7}" type="presParOf" srcId="{782C3170-DE62-4A43-8958-B970948F84DA}" destId="{C2D8BD64-1D6D-CE44-B5C3-A90A5CFE0BEA}" srcOrd="13" destOrd="0" presId="urn:microsoft.com/office/officeart/2005/8/layout/hProcess9"/>
    <dgm:cxn modelId="{1DF385AA-4459-2C46-A809-71581D2DCF73}" type="presParOf" srcId="{782C3170-DE62-4A43-8958-B970948F84DA}" destId="{993340A6-E844-D843-8EDF-308CF8DD8E68}" srcOrd="14" destOrd="0" presId="urn:microsoft.com/office/officeart/2005/8/layout/hProcess9"/>
    <dgm:cxn modelId="{745AB334-FCDC-BB41-8358-BC836322DDB8}" type="presParOf" srcId="{782C3170-DE62-4A43-8958-B970948F84DA}" destId="{FF0F8FD6-BB36-BB46-9DBC-4E6107320331}" srcOrd="15" destOrd="0" presId="urn:microsoft.com/office/officeart/2005/8/layout/hProcess9"/>
    <dgm:cxn modelId="{92A05C83-8677-3E43-9D15-BAA56413FDA9}" type="presParOf" srcId="{782C3170-DE62-4A43-8958-B970948F84DA}" destId="{30EA0A46-C12F-C945-AD84-E7C723CD66A6}" srcOrd="1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E3AD0-A456-A640-ADDB-7138E27AA16D}" type="datetime1">
              <a:rPr lang="en-US" smtClean="0"/>
              <a:pPr/>
              <a:t>3/9/15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FE5AA-9452-4544-9CC9-3C239F98F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519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A18CC-1B8F-0E4F-A5D1-F7B5251D2171}" type="datetime1">
              <a:rPr lang="en-US" smtClean="0"/>
              <a:pPr/>
              <a:t>3/9/15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541B2-DAE4-7544-9942-07C59E050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165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4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CFDA-D796-7349-8C0F-E32CB669BD8E}" type="datetime1">
              <a:rPr lang="en-US" smtClean="0"/>
              <a:pPr/>
              <a:t>3/9/15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12196-4400-F646-916A-8D5CC66029D9}" type="datetime1">
              <a:rPr lang="en-US" smtClean="0"/>
              <a:pPr/>
              <a:t>3/9/15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C8610-9895-C144-ADB0-50A0F49C2DD0}" type="datetime1">
              <a:rPr lang="en-US" smtClean="0"/>
              <a:pPr/>
              <a:t>3/9/15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6EEA-D83D-774C-8DB1-451DEF5F4CE4}" type="datetime1">
              <a:rPr lang="en-US" smtClean="0"/>
              <a:pPr/>
              <a:t>3/9/15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3D67-456B-6A4B-B199-8B9389CC57D7}" type="datetime1">
              <a:rPr lang="en-US" smtClean="0"/>
              <a:pPr/>
              <a:t>3/9/15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8B53B-6C0C-8E4E-B801-D23C8139C771}" type="datetime1">
              <a:rPr lang="en-US" smtClean="0"/>
              <a:pPr/>
              <a:t>3/9/15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3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F69B-5C71-114B-9A39-495F89E451FA}" type="datetime1">
              <a:rPr lang="en-US" smtClean="0"/>
              <a:pPr/>
              <a:t>3/9/15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8AD6-59B5-A84A-9B17-7150B3D018E7}" type="datetime1">
              <a:rPr lang="en-US" smtClean="0"/>
              <a:pPr/>
              <a:t>3/9/15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8CB6-B35A-E849-8C81-C5916631292F}" type="datetime1">
              <a:rPr lang="en-US" smtClean="0"/>
              <a:pPr/>
              <a:t>3/9/15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F81A-2366-0946-85F9-35D3F99DE95C}" type="datetime1">
              <a:rPr lang="en-US" smtClean="0"/>
              <a:pPr/>
              <a:t>3/9/15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7202-0B6F-1046-A29E-92EAB5C77721}" type="datetime1">
              <a:rPr lang="en-US" smtClean="0"/>
              <a:pPr/>
              <a:t>3/9/15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7614C296-8C91-654C-9FFF-66ED99BE970D}" type="datetime1">
              <a:rPr lang="en-US" smtClean="0"/>
              <a:pPr/>
              <a:t>3/9/15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A0862C2-B34B-E54E-B463-6BC4D77915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</p:sldLayoutIdLst>
  <p:hf hdr="0" ftr="0" dt="0"/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Organizational  Capacity to Create Community Change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half" idx="2"/>
          </p:nvPr>
        </p:nvSpPr>
        <p:spPr>
          <a:xfrm>
            <a:off x="4477870" y="5666154"/>
            <a:ext cx="3951755" cy="58224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Paula Feathers, MA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" name="Picture Placeholder 9" descr="download11-20-06 06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278" t="-7500" b="-3750"/>
          <a:stretch>
            <a:fillRect/>
          </a:stretch>
        </p:blipFill>
        <p:spPr>
          <a:xfrm rot="21145555">
            <a:off x="556008" y="1717258"/>
            <a:ext cx="3653812" cy="4309139"/>
          </a:xfrm>
          <a:effectLst>
            <a:glow rad="101600">
              <a:schemeClr val="accent3">
                <a:alpha val="75000"/>
              </a:schemeClr>
            </a:glow>
            <a:softEdge rad="508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79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282A0B5-14F1-A042-8D19-001812FA5625}" type="slidenum">
              <a:rPr lang="en-US"/>
              <a:pPr/>
              <a:t>11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Defining Sustainability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charset="0"/>
                <a:cs typeface="Arial" charset="0"/>
              </a:rPr>
              <a:t>A process of ensuring an adaptive and effective system that achieves and maintains desired long term results</a:t>
            </a:r>
            <a:r>
              <a:rPr lang="en-US" dirty="0" smtClean="0">
                <a:ea typeface="ＭＳ Ｐゴシック" charset="0"/>
                <a:cs typeface="Arial" charset="0"/>
              </a:rPr>
              <a:t>.</a:t>
            </a:r>
            <a:endParaRPr lang="en-US" sz="1000" dirty="0"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charset="0"/>
                <a:cs typeface="Arial" charset="0"/>
              </a:rPr>
              <a:t>Ultimately, sustainability is about maintaining positive outcomes in communities</a:t>
            </a:r>
            <a:r>
              <a:rPr lang="en-US" dirty="0" smtClean="0">
                <a:ea typeface="ＭＳ Ｐゴシック" charset="0"/>
                <a:cs typeface="Arial" charset="0"/>
              </a:rPr>
              <a:t>.</a:t>
            </a:r>
            <a:endParaRPr lang="en-US" sz="1000" dirty="0"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charset="0"/>
                <a:cs typeface="Arial" charset="0"/>
              </a:rPr>
              <a:t>Sustainability is never achieved, it is a continuous process.</a:t>
            </a:r>
          </a:p>
        </p:txBody>
      </p:sp>
    </p:spTree>
    <p:extLst>
      <p:ext uri="{BB962C8B-B14F-4D97-AF65-F5344CB8AC3E}">
        <p14:creationId xmlns:p14="http://schemas.microsoft.com/office/powerpoint/2010/main" val="346769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15847BA-AFB9-E94B-8799-37D48E56A3ED}" type="slidenum">
              <a:rPr lang="en-US"/>
              <a:pPr/>
              <a:t>12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Background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788" y="2819400"/>
            <a:ext cx="7716838" cy="376506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spcAft>
                <a:spcPts val="1000"/>
              </a:spcAft>
            </a:pPr>
            <a:r>
              <a:rPr lang="en-US" sz="2800" dirty="0">
                <a:ea typeface="ＭＳ Ｐゴシック" charset="0"/>
                <a:cs typeface="Arial" charset="0"/>
              </a:rPr>
              <a:t>Developed by the </a:t>
            </a:r>
            <a:r>
              <a:rPr lang="en-US" sz="2800" dirty="0" smtClean="0">
                <a:ea typeface="ＭＳ Ｐゴシック" charset="0"/>
                <a:cs typeface="Arial" charset="0"/>
              </a:rPr>
              <a:t>SECAPT</a:t>
            </a:r>
            <a:endParaRPr lang="en-US" sz="800" dirty="0"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spcAft>
                <a:spcPts val="1000"/>
              </a:spcAft>
            </a:pPr>
            <a:r>
              <a:rPr lang="en-US" sz="2800" dirty="0">
                <a:ea typeface="ＭＳ Ｐゴシック" charset="0"/>
                <a:cs typeface="Arial" charset="0"/>
              </a:rPr>
              <a:t>Based on extensive literature review (over 100 articles, book chapters, and books)</a:t>
            </a:r>
            <a:r>
              <a:rPr lang="en-US" sz="2800" dirty="0" smtClean="0">
                <a:ea typeface="ＭＳ Ｐゴシック" charset="0"/>
                <a:cs typeface="Arial" charset="0"/>
              </a:rPr>
              <a:t>.</a:t>
            </a:r>
            <a:endParaRPr lang="en-US" sz="800" dirty="0"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spcAft>
                <a:spcPts val="1000"/>
              </a:spcAft>
            </a:pPr>
            <a:r>
              <a:rPr lang="en-US" sz="2800" dirty="0">
                <a:ea typeface="ＭＳ Ｐゴシック" charset="0"/>
                <a:cs typeface="Arial" charset="0"/>
              </a:rPr>
              <a:t>Literature review was multidisciplinary and includes: Community Development, Community Psychology, Communications, Education, Family Planning, Health Promotion, Management, Mental Health, and Substance Abuse.  </a:t>
            </a:r>
            <a:endParaRPr lang="en-US" sz="800" dirty="0">
              <a:ea typeface="ＭＳ Ｐゴシック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spcAft>
                <a:spcPts val="1000"/>
              </a:spcAft>
            </a:pPr>
            <a:r>
              <a:rPr lang="en-US" sz="2800" dirty="0">
                <a:ea typeface="ＭＳ Ｐゴシック" charset="0"/>
                <a:cs typeface="Arial" charset="0"/>
              </a:rPr>
              <a:t>Core components essential for sustaining prevention efforts were identified and put into 3 keys.</a:t>
            </a:r>
          </a:p>
        </p:txBody>
      </p:sp>
    </p:spTree>
    <p:extLst>
      <p:ext uri="{BB962C8B-B14F-4D97-AF65-F5344CB8AC3E}">
        <p14:creationId xmlns:p14="http://schemas.microsoft.com/office/powerpoint/2010/main" val="178842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7" y="2819399"/>
            <a:ext cx="8059981" cy="37455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Using pg. 9-15 answer the following questions in your small group. Be specific as possible in your answers: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What are the 3 main components of sustainability?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There are 10 actions. What do all the activities below the actions provide?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26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Identify 1 sustainability action area </a:t>
            </a:r>
            <a:r>
              <a:rPr lang="en-US" sz="3600" dirty="0"/>
              <a:t>(Actions 1-10) </a:t>
            </a:r>
            <a:r>
              <a:rPr lang="en-US" sz="3600" dirty="0" smtClean="0"/>
              <a:t>your organization needs to further develop or strengthen.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Record your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45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Intervening Variables and Contributing Factors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123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Prevention as a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09600" indent="-609600">
              <a:buNone/>
            </a:pPr>
            <a:r>
              <a:rPr lang="en-US" sz="3613" b="1" dirty="0" smtClean="0"/>
              <a:t>A system is</a:t>
            </a:r>
            <a:r>
              <a:rPr lang="en-US" b="1" dirty="0" smtClean="0"/>
              <a:t>: </a:t>
            </a:r>
          </a:p>
          <a:p>
            <a:pPr marL="609600" indent="-609600">
              <a:buFontTx/>
              <a:buAutoNum type="arabicPeriod"/>
            </a:pPr>
            <a:r>
              <a:rPr lang="en-US" sz="3613" dirty="0" smtClean="0"/>
              <a:t>Any organized assembly of resources and procedures united and regulated by interaction or interdependence to accomplish a set of specific functions</a:t>
            </a:r>
            <a:r>
              <a:rPr lang="en-US" sz="3027" dirty="0" smtClean="0"/>
              <a:t>. </a:t>
            </a:r>
          </a:p>
          <a:p>
            <a:pPr marL="609600" indent="-609600">
              <a:buFontTx/>
              <a:buAutoNum type="arabicPeriod"/>
            </a:pPr>
            <a:r>
              <a:rPr lang="en-US" sz="3459" dirty="0" smtClean="0"/>
              <a:t>A collection of personnel, equipment, and methods organized to accomplish a set of specific functions.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capacity?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The conditions needed to support successful community mobilization around a particular problem (Goodman et al., 1998).</a:t>
            </a:r>
          </a:p>
          <a:p>
            <a:r>
              <a:rPr lang="en-US" sz="2600" dirty="0" smtClean="0"/>
              <a:t>The ability of individuals, organizations, and leaders to effectively promote positive initiatives and accomplishments  as well as address community problems/priority areas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capacity building consist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800" dirty="0" smtClean="0"/>
              <a:t>Training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800" dirty="0" smtClean="0"/>
              <a:t>Committed Staff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800" dirty="0" smtClean="0"/>
              <a:t>Convening key stakeholders, coalitions, and service providers to plan and implement sustainable prevention efforts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800" dirty="0" smtClean="0"/>
              <a:t>Mobilization of resources within a geographic area.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1800" dirty="0" smtClean="0"/>
              <a:t>Financial and organizational resources </a:t>
            </a:r>
          </a:p>
          <a:p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Forming partnerships</a:t>
            </a:r>
          </a:p>
          <a:p>
            <a:r>
              <a:rPr lang="en-US" dirty="0" smtClean="0"/>
              <a:t>Supportive leadership</a:t>
            </a:r>
          </a:p>
          <a:p>
            <a:r>
              <a:rPr lang="en-US" dirty="0" smtClean="0"/>
              <a:t>Face to face meetings</a:t>
            </a:r>
          </a:p>
          <a:p>
            <a:r>
              <a:rPr lang="en-US" dirty="0" smtClean="0"/>
              <a:t>Town Hall meetings</a:t>
            </a:r>
          </a:p>
          <a:p>
            <a:r>
              <a:rPr lang="en-US" dirty="0" smtClean="0"/>
              <a:t>Parent workshops</a:t>
            </a:r>
          </a:p>
          <a:p>
            <a:r>
              <a:rPr lang="en-US" dirty="0" smtClean="0"/>
              <a:t>Collective activism</a:t>
            </a:r>
          </a:p>
          <a:p>
            <a:r>
              <a:rPr lang="en-US" dirty="0" smtClean="0"/>
              <a:t>Individual activism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33400" y="1563077"/>
            <a:ext cx="3608754" cy="4685323"/>
          </a:xfrm>
        </p:spPr>
        <p:txBody>
          <a:bodyPr>
            <a:normAutofit lnSpcReduction="10000"/>
          </a:bodyPr>
          <a:lstStyle/>
          <a:p>
            <a:pPr marL="396875" indent="-396875" algn="l">
              <a:buFontTx/>
              <a:buAutoNum type="arabicPeriod"/>
            </a:pPr>
            <a:r>
              <a:rPr lang="en-US" sz="2100" dirty="0"/>
              <a:t>Using your goal, identify resources (both internal and external) </a:t>
            </a:r>
            <a:r>
              <a:rPr lang="en-US" sz="2100" dirty="0" smtClean="0"/>
              <a:t>actively </a:t>
            </a:r>
            <a:r>
              <a:rPr lang="en-US" sz="2100" dirty="0"/>
              <a:t>involved for each Contributing Factor for 1 of your  Intervening Variables.</a:t>
            </a:r>
          </a:p>
          <a:p>
            <a:pPr marL="396875" indent="-396875" algn="l">
              <a:buFontTx/>
              <a:buAutoNum type="arabicPeriod"/>
            </a:pPr>
            <a:r>
              <a:rPr lang="en-US" sz="2100" dirty="0"/>
              <a:t>Refer to Appendix F and G for possible </a:t>
            </a:r>
            <a:r>
              <a:rPr lang="en-US" sz="2100" dirty="0" smtClean="0"/>
              <a:t>ideas.</a:t>
            </a:r>
          </a:p>
          <a:p>
            <a:pPr marL="396875" indent="-396875" algn="l">
              <a:buFontTx/>
              <a:buAutoNum type="arabicPeriod"/>
            </a:pPr>
            <a:r>
              <a:rPr lang="en-US" sz="2100" dirty="0" smtClean="0"/>
              <a:t>At the same time…</a:t>
            </a:r>
            <a:endParaRPr lang="en-US" sz="21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Content Placeholder 8" descr="Screen Shot 2013-02-06 at 1.59.5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39" b="-42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861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 Agreement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3-02-06 at 1.47.0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183" b="-47183"/>
          <a:stretch>
            <a:fillRect/>
          </a:stretch>
        </p:blipFill>
        <p:spPr>
          <a:xfrm>
            <a:off x="4505324" y="990600"/>
            <a:ext cx="4331722" cy="534924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641231"/>
            <a:ext cx="3429000" cy="4378569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2800" dirty="0" smtClean="0"/>
              <a:t>As you identify resources, you may also identify gaps.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800" dirty="0" smtClean="0"/>
              <a:t>Record your gaps on pg. 19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What does capacity building mean for this grant?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0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SWOT Analysis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Strengths, Weaknesses, Opportunities, Threats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25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With a partner study pg. 26 and 27.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Make as much sense as possible out of these 2 pgs.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Place ? next to information you don’t understand.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05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000" dirty="0" smtClean="0"/>
              <a:t>With your community develop a plan listing activities, dates, and assignments for your organization to conduct a SWOT.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25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071" r="7071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Please return in 15 minutes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12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Readiness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60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819398"/>
            <a:ext cx="7772400" cy="40386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Assignments:</a:t>
            </a:r>
          </a:p>
          <a:p>
            <a:r>
              <a:rPr lang="en-US" sz="2600" b="1" dirty="0" smtClean="0"/>
              <a:t>Questioners</a:t>
            </a:r>
            <a:r>
              <a:rPr lang="en-US" sz="2600" dirty="0"/>
              <a:t>: after lecture ask at least 2 questions about the lecture material. </a:t>
            </a:r>
            <a:endParaRPr lang="en-US" sz="2600" dirty="0" smtClean="0"/>
          </a:p>
          <a:p>
            <a:r>
              <a:rPr lang="en-US" sz="2600" b="1" dirty="0" err="1" smtClean="0"/>
              <a:t>Agreers</a:t>
            </a:r>
            <a:r>
              <a:rPr lang="en-US" sz="2600" dirty="0"/>
              <a:t>: tell which points your team agreed with (or found helpful) and explain why. </a:t>
            </a:r>
            <a:endParaRPr lang="en-US" sz="2600" dirty="0" smtClean="0"/>
          </a:p>
          <a:p>
            <a:r>
              <a:rPr lang="en-US" sz="2600" b="1" dirty="0" smtClean="0"/>
              <a:t>Nay </a:t>
            </a:r>
            <a:r>
              <a:rPr lang="en-US" sz="2600" b="1" dirty="0"/>
              <a:t>Sayers</a:t>
            </a:r>
            <a:r>
              <a:rPr lang="en-US" sz="2600" dirty="0"/>
              <a:t>: comments on points you disagreed with (or found unhelpful) and explain why. </a:t>
            </a:r>
            <a:endParaRPr lang="en-US" sz="2600" dirty="0" smtClean="0"/>
          </a:p>
          <a:p>
            <a:r>
              <a:rPr lang="en-US" sz="2600" b="1" dirty="0" smtClean="0"/>
              <a:t>Example </a:t>
            </a:r>
            <a:r>
              <a:rPr lang="en-US" sz="2600" b="1" dirty="0"/>
              <a:t>G</a:t>
            </a:r>
            <a:r>
              <a:rPr lang="en-US" sz="2600" b="1" dirty="0" smtClean="0"/>
              <a:t>ivers</a:t>
            </a:r>
            <a:r>
              <a:rPr lang="en-US" sz="2600" dirty="0"/>
              <a:t>: explain specific examples or applications of the lecture material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7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819399"/>
            <a:ext cx="7772400" cy="388229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 will do an overview of Community Readiness. Your job is to listen to the material presented based on your assignment.</a:t>
            </a: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When the overview is finished, you will have a few minutes to meet with your team and complete your assignments as a group.</a:t>
            </a: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 We will discuss your assignment as a group.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58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Community 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Readiness is the degree to which a community is prepared to take action on an issue.  </a:t>
            </a:r>
          </a:p>
          <a:p>
            <a:r>
              <a:rPr lang="en-US" dirty="0" smtClean="0"/>
              <a:t>The capacity of a community to implement programs, policies and other changes that are designed to reduce the likelihood of substance use. </a:t>
            </a:r>
            <a:r>
              <a:rPr lang="en-US" sz="1400" dirty="0" smtClean="0"/>
              <a:t>(</a:t>
            </a:r>
            <a:r>
              <a:rPr lang="en-US" sz="1400" dirty="0" err="1" smtClean="0"/>
              <a:t>Plested</a:t>
            </a:r>
            <a:r>
              <a:rPr lang="en-US" sz="1400" dirty="0" smtClean="0"/>
              <a:t> </a:t>
            </a:r>
            <a:r>
              <a:rPr lang="en-US" sz="1400" dirty="0" err="1" smtClean="0"/>
              <a:t>et.al</a:t>
            </a:r>
            <a:r>
              <a:rPr lang="en-US" sz="1400" dirty="0" smtClean="0"/>
              <a:t>. (2004). Community Readiness: A Handbook for Successful Change. Tri-Ethnic Center for Prevention Research.)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Place your sticker on the response that best matches your experience.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3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7" y="3012142"/>
            <a:ext cx="8040443" cy="3388658"/>
          </a:xfrm>
        </p:spPr>
        <p:txBody>
          <a:bodyPr/>
          <a:lstStyle/>
          <a:p>
            <a:r>
              <a:rPr lang="en-US" dirty="0" smtClean="0"/>
              <a:t>Tri-Ethnic Center for Prevention Research model.</a:t>
            </a:r>
          </a:p>
          <a:p>
            <a:r>
              <a:rPr lang="en-US" dirty="0" smtClean="0"/>
              <a:t>Interviewed key community leaders/stakeholders about your goal</a:t>
            </a:r>
          </a:p>
          <a:p>
            <a:r>
              <a:rPr lang="en-US" dirty="0" smtClean="0"/>
              <a:t>Model produced an overall score in addition to a score in 6 dimensions.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knowing your community’s readiness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107222"/>
            <a:ext cx="7716838" cy="347446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400"/>
              </a:spcAft>
            </a:pPr>
            <a:r>
              <a:rPr lang="en-US" dirty="0" smtClean="0"/>
              <a:t>Builds cooperation &amp; collaboration among systems and individuals.</a:t>
            </a:r>
          </a:p>
          <a:p>
            <a:pPr>
              <a:spcAft>
                <a:spcPts val="1400"/>
              </a:spcAft>
            </a:pPr>
            <a:r>
              <a:rPr lang="en-US" dirty="0" smtClean="0"/>
              <a:t>Increases capacity</a:t>
            </a:r>
          </a:p>
          <a:p>
            <a:pPr>
              <a:spcAft>
                <a:spcPts val="1400"/>
              </a:spcAft>
            </a:pPr>
            <a:r>
              <a:rPr lang="en-US" dirty="0" smtClean="0"/>
              <a:t>Encourages and enhances community investment on an issue.</a:t>
            </a:r>
          </a:p>
          <a:p>
            <a:pPr>
              <a:spcAft>
                <a:spcPts val="1400"/>
              </a:spcAft>
            </a:pPr>
            <a:r>
              <a:rPr lang="en-US" dirty="0" smtClean="0"/>
              <a:t>Guides the community through the complex process of community change. </a:t>
            </a:r>
            <a:endParaRPr lang="en-US" sz="1714" dirty="0" smtClean="0"/>
          </a:p>
          <a:p>
            <a:pPr marL="0" indent="0">
              <a:buNone/>
            </a:pPr>
            <a:r>
              <a:rPr lang="en-US" sz="1412" dirty="0" smtClean="0"/>
              <a:t>Source:  </a:t>
            </a:r>
            <a:r>
              <a:rPr lang="en-US" sz="1412" dirty="0" err="1" smtClean="0"/>
              <a:t>Plested</a:t>
            </a:r>
            <a:r>
              <a:rPr lang="en-US" sz="1412" dirty="0" smtClean="0"/>
              <a:t> </a:t>
            </a:r>
            <a:r>
              <a:rPr lang="en-US" sz="1412" dirty="0" err="1" smtClean="0"/>
              <a:t>et.al</a:t>
            </a:r>
            <a:r>
              <a:rPr lang="en-US" sz="1412" dirty="0" smtClean="0"/>
              <a:t>. (2004). Community Readiness: A Handbook for Successful Change. Tri-Ethnic Center for Prevention Research. p.3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 of 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Community Efforts</a:t>
            </a:r>
          </a:p>
          <a:p>
            <a:r>
              <a:rPr lang="en-US" sz="2800" dirty="0" smtClean="0"/>
              <a:t>Community knowledge of the Efforts.</a:t>
            </a:r>
          </a:p>
          <a:p>
            <a:r>
              <a:rPr lang="en-US" sz="2800" dirty="0" smtClean="0"/>
              <a:t>Leadership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3" y="3024188"/>
            <a:ext cx="3957547" cy="3376612"/>
          </a:xfrm>
        </p:spPr>
        <p:txBody>
          <a:bodyPr>
            <a:noAutofit/>
          </a:bodyPr>
          <a:lstStyle/>
          <a:p>
            <a:r>
              <a:rPr lang="en-US" sz="2800" dirty="0" smtClean="0"/>
              <a:t>Community climate</a:t>
            </a:r>
          </a:p>
          <a:p>
            <a:r>
              <a:rPr lang="en-US" sz="2800" dirty="0" smtClean="0"/>
              <a:t>Community knowledge of the issue</a:t>
            </a:r>
          </a:p>
          <a:p>
            <a:r>
              <a:rPr lang="en-US" sz="2800" dirty="0" smtClean="0"/>
              <a:t>Resources related to the issue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849" y="1186695"/>
            <a:ext cx="3560647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9 Stages of Readiness</a:t>
            </a:r>
            <a:endParaRPr lang="en-US" sz="24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0" y="1020620"/>
          <a:ext cx="9144000" cy="529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8849" y="6211669"/>
            <a:ext cx="8584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 </a:t>
            </a:r>
            <a:r>
              <a:rPr lang="en-US" sz="1200" dirty="0" err="1" smtClean="0"/>
              <a:t>Plested</a:t>
            </a:r>
            <a:r>
              <a:rPr lang="en-US" sz="1200" dirty="0" smtClean="0"/>
              <a:t> </a:t>
            </a:r>
            <a:r>
              <a:rPr lang="en-US" sz="1200" dirty="0" err="1" smtClean="0"/>
              <a:t>et.al</a:t>
            </a:r>
            <a:r>
              <a:rPr lang="en-US" sz="1200" dirty="0" smtClean="0"/>
              <a:t>. (2004). Community Readiness: A Handbook for Successful Change. Tri-Ethnic Center for Prevention Research. p.9</a:t>
            </a:r>
          </a:p>
          <a:p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Community Readiness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777633"/>
            <a:ext cx="4258234" cy="5257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Read the CR book</a:t>
            </a:r>
          </a:p>
          <a:p>
            <a:r>
              <a:rPr lang="en-US" sz="2400" dirty="0" smtClean="0"/>
              <a:t>Review and revise the interview questions based on your goal and contributing factors</a:t>
            </a:r>
          </a:p>
          <a:p>
            <a:r>
              <a:rPr lang="en-US" sz="2400" dirty="0" smtClean="0"/>
              <a:t>Identify 6 individuals from different sectors to interview</a:t>
            </a:r>
          </a:p>
          <a:p>
            <a:r>
              <a:rPr lang="en-US" sz="2400" dirty="0" smtClean="0"/>
              <a:t>Review scoring process and prepare for scoring</a:t>
            </a:r>
          </a:p>
          <a:p>
            <a:r>
              <a:rPr lang="en-US" sz="2400" dirty="0" smtClean="0"/>
              <a:t>Interviews</a:t>
            </a:r>
          </a:p>
          <a:p>
            <a:r>
              <a:rPr lang="en-US" sz="2400" dirty="0" smtClean="0"/>
              <a:t>Scoring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pPr algn="l"/>
            <a:r>
              <a:rPr lang="en-US" sz="3200" dirty="0" smtClean="0"/>
              <a:t>Major tasks to plan for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67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3585" y="267394"/>
            <a:ext cx="8136411" cy="1141614"/>
          </a:xfrm>
        </p:spPr>
        <p:txBody>
          <a:bodyPr/>
          <a:lstStyle/>
          <a:p>
            <a:pPr algn="ctr"/>
            <a:r>
              <a:rPr lang="en-US" sz="4000" dirty="0" smtClean="0"/>
              <a:t>Community Readiness Scoring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3584" y="1848456"/>
          <a:ext cx="8136412" cy="4490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76"/>
                <a:gridCol w="2271674"/>
                <a:gridCol w="669545"/>
                <a:gridCol w="717371"/>
                <a:gridCol w="789108"/>
                <a:gridCol w="789108"/>
                <a:gridCol w="836932"/>
                <a:gridCol w="741284"/>
                <a:gridCol w="87731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Interviews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DIMENSIONS</a:t>
                      </a:r>
                      <a:endParaRPr 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A) Community Efforts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B) Community</a:t>
                      </a:r>
                      <a:r>
                        <a:rPr lang="en-US" baseline="0" dirty="0" smtClean="0"/>
                        <a:t> Knowledge of Efforts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C) Leadership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D) Community Climate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23.75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E) Community Knowledge about 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24.5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F) Resources related to 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18.75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246" y="510372"/>
            <a:ext cx="8232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Community Readiness Scoring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527871"/>
              </p:ext>
            </p:extLst>
          </p:nvPr>
        </p:nvGraphicFramePr>
        <p:xfrm>
          <a:off x="453585" y="1425738"/>
          <a:ext cx="8221238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306"/>
                <a:gridCol w="918511"/>
                <a:gridCol w="2902947"/>
                <a:gridCol w="145147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Total 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Divided</a:t>
                      </a:r>
                      <a:r>
                        <a:rPr lang="en-US" baseline="0" dirty="0" smtClean="0"/>
                        <a:t> by </a:t>
                      </a:r>
                      <a:r>
                        <a:rPr lang="en-US" dirty="0" smtClean="0"/>
                        <a:t># interviews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</a:t>
                      </a:r>
                      <a:r>
                        <a:rPr lang="en-US" baseline="0" dirty="0" smtClean="0"/>
                        <a:t> efforts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</a:t>
                      </a:r>
                      <a:r>
                        <a:rPr lang="en-US" baseline="0" dirty="0" smtClean="0"/>
                        <a:t> knowledge of efforts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Leadership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</a:t>
                      </a:r>
                      <a:r>
                        <a:rPr lang="en-US" baseline="0" dirty="0" smtClean="0"/>
                        <a:t> climate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</a:t>
                      </a:r>
                      <a:r>
                        <a:rPr lang="en-US" baseline="0" dirty="0" smtClean="0"/>
                        <a:t> knowledge about 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Resources</a:t>
                      </a:r>
                      <a:r>
                        <a:rPr lang="en-US" baseline="0" dirty="0" smtClean="0"/>
                        <a:t> related to 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3585" y="5205162"/>
          <a:ext cx="816453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2703"/>
                <a:gridCol w="3231797"/>
                <a:gridCol w="1270039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Overall Stage of Readiness Score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of</a:t>
                      </a:r>
                      <a:r>
                        <a:rPr lang="en-US" baseline="0" dirty="0" smtClean="0"/>
                        <a:t> all dimensions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Divided</a:t>
                      </a:r>
                      <a:r>
                        <a:rPr lang="en-US" baseline="0" dirty="0" smtClean="0"/>
                        <a:t> by </a:t>
                      </a:r>
                      <a:r>
                        <a:rPr lang="en-US" dirty="0" smtClean="0"/>
                        <a:t># interviews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3.89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819398"/>
            <a:ext cx="7772400" cy="40386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Assignments:</a:t>
            </a:r>
          </a:p>
          <a:p>
            <a:r>
              <a:rPr lang="en-US" sz="2600" b="1" dirty="0" smtClean="0"/>
              <a:t>Questioners</a:t>
            </a:r>
            <a:r>
              <a:rPr lang="en-US" sz="2600" dirty="0"/>
              <a:t>: after lecture ask at least 2 questions about the lecture material. </a:t>
            </a:r>
            <a:endParaRPr lang="en-US" sz="2600" dirty="0" smtClean="0"/>
          </a:p>
          <a:p>
            <a:r>
              <a:rPr lang="en-US" sz="2600" b="1" dirty="0" err="1" smtClean="0"/>
              <a:t>Agreers</a:t>
            </a:r>
            <a:r>
              <a:rPr lang="en-US" sz="2600" dirty="0"/>
              <a:t>: tell which points your team agreed with (or found helpful) and explain why. </a:t>
            </a:r>
            <a:endParaRPr lang="en-US" sz="2600" dirty="0" smtClean="0"/>
          </a:p>
          <a:p>
            <a:r>
              <a:rPr lang="en-US" sz="2600" b="1" dirty="0" smtClean="0"/>
              <a:t>Nay </a:t>
            </a:r>
            <a:r>
              <a:rPr lang="en-US" sz="2600" b="1" dirty="0"/>
              <a:t>Sayers</a:t>
            </a:r>
            <a:r>
              <a:rPr lang="en-US" sz="2600" dirty="0"/>
              <a:t>: comments on points you disagreed with (or found unhelpful) and explain why. </a:t>
            </a:r>
            <a:endParaRPr lang="en-US" sz="2600" dirty="0" smtClean="0"/>
          </a:p>
          <a:p>
            <a:r>
              <a:rPr lang="en-US" sz="2600" b="1" dirty="0" smtClean="0"/>
              <a:t>Example </a:t>
            </a:r>
            <a:r>
              <a:rPr lang="en-US" sz="2600" b="1" dirty="0"/>
              <a:t>G</a:t>
            </a:r>
            <a:r>
              <a:rPr lang="en-US" sz="2600" b="1" dirty="0" smtClean="0"/>
              <a:t>ivers</a:t>
            </a:r>
            <a:r>
              <a:rPr lang="en-US" sz="2600" dirty="0"/>
              <a:t>: explain specific examples or applications of the lecture material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5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PF100_nobkgr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1155" y="1220223"/>
            <a:ext cx="4876800" cy="41910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399" y="2364154"/>
            <a:ext cx="3429000" cy="2032000"/>
          </a:xfrm>
        </p:spPr>
        <p:txBody>
          <a:bodyPr/>
          <a:lstStyle/>
          <a:p>
            <a:r>
              <a:rPr lang="en-US" sz="4000" dirty="0" smtClean="0"/>
              <a:t>What questions do you have?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6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071" r="7071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Please return in 15 minutes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Time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Awareness in Capacity Building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20340" y="3078591"/>
            <a:ext cx="5045360" cy="685800"/>
          </a:xfrm>
        </p:spPr>
        <p:txBody>
          <a:bodyPr/>
          <a:lstStyle/>
          <a:p>
            <a:pPr algn="r"/>
            <a:r>
              <a:rPr lang="en-US" dirty="0" smtClean="0"/>
              <a:t>Behaviors + Attitudes + Policies =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12788" y="4200137"/>
            <a:ext cx="3657600" cy="2200662"/>
          </a:xfrm>
        </p:spPr>
        <p:txBody>
          <a:bodyPr>
            <a:normAutofit lnSpcReduction="10000"/>
          </a:bodyPr>
          <a:lstStyle/>
          <a:p>
            <a:pPr marL="463550" indent="3175"/>
            <a:r>
              <a:rPr lang="en-US" sz="2400" dirty="0" smtClean="0"/>
              <a:t>Race/Ethnicity</a:t>
            </a:r>
          </a:p>
          <a:p>
            <a:pPr marL="463550" indent="3175"/>
            <a:r>
              <a:rPr lang="en-US" sz="2400" dirty="0" smtClean="0"/>
              <a:t>Language</a:t>
            </a:r>
          </a:p>
          <a:p>
            <a:pPr marL="463550" indent="3175"/>
            <a:r>
              <a:rPr lang="en-US" sz="2400" dirty="0" smtClean="0"/>
              <a:t>Gender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365700" y="3078591"/>
            <a:ext cx="3459237" cy="685800"/>
          </a:xfrm>
        </p:spPr>
        <p:txBody>
          <a:bodyPr/>
          <a:lstStyle/>
          <a:p>
            <a:r>
              <a:rPr lang="en-US" dirty="0" smtClean="0"/>
              <a:t>Effectiveness in cross-cultural situations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773706" y="4200137"/>
            <a:ext cx="3657600" cy="2521989"/>
          </a:xfrm>
        </p:spPr>
        <p:txBody>
          <a:bodyPr/>
          <a:lstStyle/>
          <a:p>
            <a:pPr marL="463550" indent="3175"/>
            <a:r>
              <a:rPr lang="en-US" sz="2400" dirty="0" smtClean="0"/>
              <a:t>Disability</a:t>
            </a:r>
          </a:p>
          <a:p>
            <a:pPr marL="463550" indent="3175"/>
            <a:r>
              <a:rPr lang="en-US" sz="2400" dirty="0" smtClean="0"/>
              <a:t>Sexual Orientation</a:t>
            </a:r>
          </a:p>
          <a:p>
            <a:pPr marL="681038" indent="-166688"/>
            <a:r>
              <a:rPr lang="en-US" sz="2400" dirty="0" smtClean="0"/>
              <a:t>Socioeconomic status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Seven Domains </a:t>
            </a:r>
            <a:br>
              <a:rPr lang="en-US" sz="4800" b="1" dirty="0" smtClean="0"/>
            </a:br>
            <a:r>
              <a:rPr lang="en-US" sz="4800" b="1" dirty="0" smtClean="0"/>
              <a:t>of Cultural Competence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793750" indent="-330200">
              <a:lnSpc>
                <a:spcPct val="90000"/>
              </a:lnSpc>
            </a:pPr>
            <a:r>
              <a:rPr lang="en-US" sz="2400" dirty="0" smtClean="0"/>
              <a:t>Organizational values</a:t>
            </a:r>
          </a:p>
          <a:p>
            <a:pPr marL="793750" indent="-330200">
              <a:lnSpc>
                <a:spcPct val="90000"/>
              </a:lnSpc>
            </a:pPr>
            <a:r>
              <a:rPr lang="en-US" sz="2400" dirty="0" smtClean="0"/>
              <a:t>Governance</a:t>
            </a:r>
          </a:p>
          <a:p>
            <a:pPr marL="793750" indent="-330200">
              <a:lnSpc>
                <a:spcPct val="90000"/>
              </a:lnSpc>
            </a:pPr>
            <a:r>
              <a:rPr lang="en-US" sz="2400" dirty="0" smtClean="0"/>
              <a:t>Planning, monitoring, evaluation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793750" indent="-330200">
              <a:lnSpc>
                <a:spcPct val="9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Communication</a:t>
            </a:r>
          </a:p>
          <a:p>
            <a:pPr marL="793750" indent="-330200">
              <a:lnSpc>
                <a:spcPct val="9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Staff Development</a:t>
            </a:r>
          </a:p>
          <a:p>
            <a:pPr marL="793750" indent="-330200">
              <a:lnSpc>
                <a:spcPct val="90000"/>
              </a:lnSpc>
            </a:pPr>
            <a:r>
              <a:rPr lang="en-US" sz="2400" dirty="0" smtClean="0">
                <a:solidFill>
                  <a:srgbClr val="FFFFFF"/>
                </a:solidFill>
              </a:rPr>
              <a:t>Organizational Infrastructure</a:t>
            </a:r>
          </a:p>
          <a:p>
            <a:pPr marL="793750" indent="-330200">
              <a:lnSpc>
                <a:spcPct val="90000"/>
              </a:lnSpc>
            </a:pPr>
            <a:r>
              <a:rPr lang="en-US" sz="2400" dirty="0" smtClean="0"/>
              <a:t>Services, intervention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Break into 7 groups (domains)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As a group identify the critical areas of your domain.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“Critical” being required skills, knowledge, processes, practices, policies, or __________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Record your answers on flip chart.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44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As we hear each group report out, please identify 1 action or activity for each domain that you believe your organization could benefit from.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62C2-B34B-E54E-B463-6BC4D77915C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08997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6746</TotalTime>
  <Words>1322</Words>
  <Application>Microsoft Macintosh PowerPoint</Application>
  <PresentationFormat>On-screen Show (4:3)</PresentationFormat>
  <Paragraphs>277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Sky</vt:lpstr>
      <vt:lpstr>Building Organizational  Capacity to Create Community Change</vt:lpstr>
      <vt:lpstr>Work Agreement</vt:lpstr>
      <vt:lpstr>Assessment</vt:lpstr>
      <vt:lpstr>Capacity Report</vt:lpstr>
      <vt:lpstr>Break Time</vt:lpstr>
      <vt:lpstr>Cultural Awareness in Capacity Building</vt:lpstr>
      <vt:lpstr>Seven Domains  of Cultural Competence</vt:lpstr>
      <vt:lpstr>CC Activity</vt:lpstr>
      <vt:lpstr>CC Activity</vt:lpstr>
      <vt:lpstr>Sustainability</vt:lpstr>
      <vt:lpstr>Defining Sustainability</vt:lpstr>
      <vt:lpstr>Background</vt:lpstr>
      <vt:lpstr>Sustainability Activity</vt:lpstr>
      <vt:lpstr>Individual Reflection</vt:lpstr>
      <vt:lpstr>Capacity</vt:lpstr>
      <vt:lpstr>Prevention as a System</vt:lpstr>
      <vt:lpstr>What is capacity?</vt:lpstr>
      <vt:lpstr>What does capacity building consist of?</vt:lpstr>
      <vt:lpstr>PowerPoint Presentation</vt:lpstr>
      <vt:lpstr>PowerPoint Presentation</vt:lpstr>
      <vt:lpstr>Individual Reflection</vt:lpstr>
      <vt:lpstr>Strengths, Weaknesses, Opportunities, Threats</vt:lpstr>
      <vt:lpstr>SWOT</vt:lpstr>
      <vt:lpstr>SWOT</vt:lpstr>
      <vt:lpstr>Break Time</vt:lpstr>
      <vt:lpstr>Community Readiness</vt:lpstr>
      <vt:lpstr>Listening Teams</vt:lpstr>
      <vt:lpstr>Listening Teams</vt:lpstr>
      <vt:lpstr>Community Readiness</vt:lpstr>
      <vt:lpstr>Community Readiness</vt:lpstr>
      <vt:lpstr>Benefits of knowing your community’s readiness </vt:lpstr>
      <vt:lpstr>Dimensions of Readiness</vt:lpstr>
      <vt:lpstr>PowerPoint Presentation</vt:lpstr>
      <vt:lpstr>Community Readiness</vt:lpstr>
      <vt:lpstr>Community Readiness Scoring</vt:lpstr>
      <vt:lpstr>PowerPoint Presentation</vt:lpstr>
      <vt:lpstr>Listening Teams</vt:lpstr>
      <vt:lpstr>What questions do you have?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Community Capacity</dc:title>
  <dc:creator>PAULA FEATHERS</dc:creator>
  <cp:lastModifiedBy>Krystal Lokkesmoe</cp:lastModifiedBy>
  <cp:revision>55</cp:revision>
  <dcterms:created xsi:type="dcterms:W3CDTF">2010-07-21T04:31:15Z</dcterms:created>
  <dcterms:modified xsi:type="dcterms:W3CDTF">2015-03-09T18:39:19Z</dcterms:modified>
</cp:coreProperties>
</file>